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398" r:id="rId4"/>
    <p:sldId id="465" r:id="rId5"/>
    <p:sldId id="464" r:id="rId6"/>
    <p:sldId id="479" r:id="rId7"/>
    <p:sldId id="480" r:id="rId8"/>
    <p:sldId id="411" r:id="rId9"/>
    <p:sldId id="412" r:id="rId10"/>
    <p:sldId id="420" r:id="rId11"/>
    <p:sldId id="413" r:id="rId12"/>
    <p:sldId id="488" r:id="rId13"/>
    <p:sldId id="419" r:id="rId14"/>
    <p:sldId id="414" r:id="rId15"/>
    <p:sldId id="466" r:id="rId16"/>
    <p:sldId id="462" r:id="rId17"/>
    <p:sldId id="478" r:id="rId18"/>
    <p:sldId id="481" r:id="rId19"/>
    <p:sldId id="482" r:id="rId20"/>
    <p:sldId id="490" r:id="rId21"/>
    <p:sldId id="491" r:id="rId22"/>
    <p:sldId id="489" r:id="rId23"/>
    <p:sldId id="487" r:id="rId24"/>
    <p:sldId id="399" r:id="rId25"/>
    <p:sldId id="409" r:id="rId26"/>
    <p:sldId id="485" r:id="rId27"/>
    <p:sldId id="4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912B7D4B-6328-4028-A7A8-B5F4DFD660C9}" type="presOf" srcId="{8554DC3A-BB48-444D-B6B9-C882B8699A83}" destId="{4E356C13-F8BF-414F-BF7E-6B7383CDC76C}"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D9AB0CEA-60FB-4E2A-85A5-28FA4723E7D0}" type="presOf" srcId="{41E74701-FDAA-704F-838E-AD3E6516655B}" destId="{9E5041D0-1AF6-4F41-A296-5B0E78A3B3D2}" srcOrd="1" destOrd="0" presId="urn:microsoft.com/office/officeart/2005/8/layout/radial5"/>
    <dgm:cxn modelId="{6EC7A9F5-1B0E-4A0D-BE0A-9EE5055F3613}" type="presOf" srcId="{C4F9CD8F-7DDE-BF47-868D-D2E12ABC6C37}" destId="{34B28FEE-7470-5044-8A72-4F4F66425ECE}" srcOrd="1" destOrd="0" presId="urn:microsoft.com/office/officeart/2005/8/layout/radial5"/>
    <dgm:cxn modelId="{DCF3198C-B7D9-4E21-A54E-3F860BEC2812}" type="presOf" srcId="{4F9B4BCC-894D-7E4B-81A6-AFDA96533BB8}" destId="{38547E00-9194-E441-B65A-1EB8E2A3611E}" srcOrd="1"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903C3309-A1DF-4AC5-99A6-5CDE164DDF83}" type="presOf" srcId="{BA996EF9-623F-C04A-B95E-894E5AAFA0C3}" destId="{64309BBE-B08D-214E-AAB1-F4EF7F7F6612}"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4ED4B6AC-B3E8-4F66-81B8-364DBA97BD26}" type="presOf" srcId="{6F8C5E5B-909C-584E-BE9D-B63CA1BCC2CD}" destId="{EBE2E7EC-298B-9545-82D5-FE7DEF7EE246}"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8F7E6326-3D0F-44E3-A777-23E7877A9ED6}" type="presOf" srcId="{1CFB0CDC-BAC1-AE48-BA22-5DA8D32A38D6}" destId="{E1578455-50C3-D14D-8D16-AE2AAE2A4797}" srcOrd="0" destOrd="0" presId="urn:microsoft.com/office/officeart/2005/8/layout/radial5"/>
    <dgm:cxn modelId="{5F1919CA-2E65-47D1-8A5A-A541FA39E63E}" type="presOf" srcId="{C4F9CD8F-7DDE-BF47-868D-D2E12ABC6C37}" destId="{69B3A66D-55F0-EF4E-B74C-0A8FDBFFF18B}"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BA582340-2EF3-43AB-BA94-DA02E960997A}" type="presOf" srcId="{1DD5677A-F751-2E49-B6BC-DCF545450E54}" destId="{1A9EB615-F0E8-C646-BC91-63330E7EEC3F}"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0F1804E9-8506-CB45-B9D3-1EB3A143AE04}" srcId="{6E08DCDA-8E45-EC4B-82AD-75CBB4B9AE0D}" destId="{1DD5677A-F751-2E49-B6BC-DCF545450E54}" srcOrd="0" destOrd="0" parTransId="{1CFB0CDC-BAC1-AE48-BA22-5DA8D32A38D6}" sibTransId="{8507624D-C4A5-FA44-906A-BA93A32FE66B}"/>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7238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8377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help.sap.com/viewer/8308e6d301d54584a33cd04a9861bc52/2020.000/en-US/8573b810511948c8a99c0672abc159aa.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6</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8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2943879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smtClean="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smtClean="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smtClean="0"/>
              <a:t>Efficient development </a:t>
            </a:r>
            <a:endParaRPr lang="en-US" sz="1800" dirty="0"/>
          </a:p>
        </p:txBody>
      </p:sp>
      <p:graphicFrame>
        <p:nvGraphicFramePr>
          <p:cNvPr id="7" name="Diagram 6"/>
          <p:cNvGraphicFramePr/>
          <p:nvPr>
            <p:extLst/>
          </p:nvPr>
        </p:nvGraphicFramePr>
        <p:xfrm>
          <a:off x="60966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smtClean="0"/>
              <a:t>Associations define relationships between entities in the data model</a:t>
            </a:r>
          </a:p>
          <a:p>
            <a:pPr>
              <a:spcBef>
                <a:spcPts val="1625"/>
              </a:spcBef>
              <a:defRPr/>
            </a:pPr>
            <a:r>
              <a:rPr lang="en-US" altLang="de-DE" sz="1800" dirty="0" smtClean="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ON condition represents JOIN condition</a:t>
            </a:r>
            <a:br>
              <a:rPr lang="en-US" altLang="de-DE" dirty="0" smtClean="0"/>
            </a:br>
            <a:r>
              <a:rPr lang="en-US" altLang="de-DE" dirty="0" smtClean="0">
                <a:sym typeface="Wingdings" panose="05000000000000000000" pitchFamily="2" charset="2"/>
              </a:rPr>
              <a:t></a:t>
            </a:r>
            <a:r>
              <a:rPr lang="en-US" altLang="de-DE" dirty="0" smtClean="0"/>
              <a:t> easy to refactor</a:t>
            </a:r>
          </a:p>
          <a:p>
            <a:pPr marL="1" lvl="2">
              <a:spcBef>
                <a:spcPct val="20000"/>
              </a:spcBef>
              <a:spcAft>
                <a:spcPct val="5000"/>
              </a:spcAft>
              <a:buClr>
                <a:schemeClr val="accent1"/>
              </a:buClr>
              <a:buSzPct val="80000"/>
              <a:defRPr/>
            </a:pPr>
            <a:r>
              <a:rPr lang="en-US" altLang="de-DE" b="1" dirty="0" smtClean="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WHERE, GROUP BY and HAVING clauses</a:t>
            </a:r>
          </a:p>
          <a:p>
            <a:pPr marL="7936" lvl="4">
              <a:spcBef>
                <a:spcPct val="20000"/>
              </a:spcBef>
              <a:spcAft>
                <a:spcPct val="5000"/>
              </a:spcAft>
              <a:buClr>
                <a:schemeClr val="accent1"/>
              </a:buClr>
              <a:buSzPct val="80000"/>
              <a:defRPr/>
            </a:pPr>
            <a:r>
              <a:rPr lang="en-US" altLang="de-DE" b="1" dirty="0" smtClean="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smtClean="0"/>
              <a:t>Simplified consumption both in CDS view and Open SQL</a:t>
            </a:r>
          </a:p>
          <a:p>
            <a:pPr marL="7936" lvl="4">
              <a:spcBef>
                <a:spcPct val="20000"/>
              </a:spcBef>
              <a:spcAft>
                <a:spcPct val="5000"/>
              </a:spcAft>
              <a:buClr>
                <a:schemeClr val="accent1"/>
              </a:buClr>
              <a:buSzPct val="80000"/>
              <a:defRPr/>
            </a:pPr>
            <a:r>
              <a:rPr lang="en-US" altLang="de-DE" b="1" dirty="0" smtClean="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 : Advantages</a:t>
            </a:r>
            <a:endParaRPr lang="en-US" sz="3600" b="1" dirty="0">
              <a:latin typeface="Cooper Black" panose="0208090404030B020404" pitchFamily="18" charset="0"/>
            </a:endParaRP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t>Why would you use associations?</a:t>
            </a:r>
          </a:p>
          <a:p>
            <a:pPr lvl="2">
              <a:spcBef>
                <a:spcPts val="800"/>
              </a:spcBef>
            </a:pPr>
            <a:r>
              <a:rPr lang="en-US" dirty="0" smtClean="0"/>
              <a:t>Easy model consumption</a:t>
            </a:r>
          </a:p>
          <a:p>
            <a:pPr lvl="3">
              <a:spcBef>
                <a:spcPts val="800"/>
              </a:spcBef>
            </a:pPr>
            <a:r>
              <a:rPr lang="en-US" dirty="0" smtClean="0"/>
              <a:t>Path expressions</a:t>
            </a:r>
          </a:p>
          <a:p>
            <a:pPr lvl="3">
              <a:spcBef>
                <a:spcPts val="800"/>
              </a:spcBef>
            </a:pPr>
            <a:r>
              <a:rPr lang="en-US" dirty="0" smtClean="0"/>
              <a:t>Filter expressions</a:t>
            </a:r>
          </a:p>
          <a:p>
            <a:pPr lvl="2">
              <a:spcBef>
                <a:spcPts val="800"/>
              </a:spcBef>
            </a:pPr>
            <a:r>
              <a:rPr lang="en-US" dirty="0" smtClean="0"/>
              <a:t>Small(</a:t>
            </a:r>
            <a:r>
              <a:rPr lang="en-US" dirty="0" err="1" smtClean="0"/>
              <a:t>er</a:t>
            </a:r>
            <a:r>
              <a:rPr lang="en-US" dirty="0" smtClean="0"/>
              <a:t>) re-use views</a:t>
            </a:r>
          </a:p>
          <a:p>
            <a:pPr lvl="2">
              <a:spcBef>
                <a:spcPts val="800"/>
              </a:spcBef>
            </a:pPr>
            <a:r>
              <a:rPr lang="en-US" dirty="0" smtClean="0"/>
              <a:t>“JOINs on demand”: </a:t>
            </a:r>
            <a:br>
              <a:rPr lang="en-US" dirty="0" smtClean="0"/>
            </a:br>
            <a:r>
              <a:rPr lang="en-US" dirty="0" smtClean="0"/>
              <a:t>JOINs are only generated if the corresponding association is consumed</a:t>
            </a:r>
            <a:endParaRPr lang="en-US" dirty="0"/>
          </a:p>
        </p:txBody>
      </p:sp>
      <p:pic>
        <p:nvPicPr>
          <p:cNvPr id="8" name="Picture Placeholder 5"/>
          <p:cNvPicPr>
            <a:picLocks noChangeAspect="1"/>
          </p:cNvPicPr>
          <p:nvPr/>
        </p:nvPicPr>
        <p:blipFill>
          <a:blip r:embed="rId3" cstate="print">
            <a:extLst>
              <a:ext uri="{28A0092B-C50C-407E-A947-70E740481C1C}">
                <a14:useLocalDpi xmlns:a14="http://schemas.microsoft.com/office/drawing/2010/main" val="0"/>
              </a:ext>
            </a:extLst>
          </a:blip>
          <a:srcRect l="10294" r="10294"/>
          <a:stretch>
            <a:fillRect/>
          </a:stretch>
        </p:blipFill>
        <p:spPr>
          <a:xfrm>
            <a:off x="4706939" y="1692001"/>
            <a:ext cx="7164387" cy="4392000"/>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Virtual Data Model ( VDM )</a:t>
            </a:r>
            <a:endParaRPr lang="en-US" sz="3600" b="1" dirty="0">
              <a:latin typeface="Cooper Black" panose="0208090404030B020404" pitchFamily="18" charset="0"/>
            </a:endParaRP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smtClean="0">
                <a:solidFill>
                  <a:schemeClr val="tx2"/>
                </a:solidFill>
              </a:rPr>
              <a:t>Customers and Partners can develop on released VDM views</a:t>
            </a:r>
          </a:p>
          <a:p>
            <a:r>
              <a:rPr lang="de-DE" sz="1600" dirty="0" smtClean="0">
                <a:solidFill>
                  <a:schemeClr val="tx2"/>
                </a:solidFill>
              </a:rPr>
              <a:t>VDM is the data model and source for all types of applications</a:t>
            </a:r>
          </a:p>
          <a:p>
            <a:pPr marL="742950" lvl="1" indent="-285750">
              <a:buFont typeface="Wingdings" panose="05000000000000000000" pitchFamily="2" charset="2"/>
              <a:buChar char="§"/>
            </a:pPr>
            <a:r>
              <a:rPr lang="de-DE" dirty="0" smtClean="0"/>
              <a:t>Transactional</a:t>
            </a:r>
          </a:p>
          <a:p>
            <a:pPr marL="742950" lvl="1" indent="-285750">
              <a:buFont typeface="Wingdings" panose="05000000000000000000" pitchFamily="2" charset="2"/>
              <a:buChar char="§"/>
            </a:pPr>
            <a:r>
              <a:rPr lang="de-DE" dirty="0" smtClean="0"/>
              <a:t>Analytical</a:t>
            </a:r>
          </a:p>
          <a:p>
            <a:pPr marL="742950" lvl="1" indent="-285750">
              <a:buFont typeface="Wingdings" panose="05000000000000000000" pitchFamily="2" charset="2"/>
              <a:buChar char="§"/>
            </a:pPr>
            <a:r>
              <a:rPr lang="de-DE" dirty="0" smtClean="0"/>
              <a:t>External interfaces</a:t>
            </a:r>
          </a:p>
          <a:p>
            <a:pPr lvl="1"/>
            <a:endParaRPr lang="de-DE" dirty="0" smtClean="0"/>
          </a:p>
          <a:p>
            <a:r>
              <a:rPr lang="de-DE" sz="1800" dirty="0" smtClean="0">
                <a:solidFill>
                  <a:schemeClr val="tx2"/>
                </a:solidFill>
              </a:rPr>
              <a:t>VDM is a set of views on SAP S/4HANA application data</a:t>
            </a:r>
          </a:p>
          <a:p>
            <a:pPr marL="742950" lvl="1" indent="-285750">
              <a:buFont typeface="Wingdings" panose="05000000000000000000" pitchFamily="2" charset="2"/>
              <a:buChar char="§"/>
            </a:pPr>
            <a:r>
              <a:rPr lang="de-DE" dirty="0" smtClean="0"/>
              <a:t>Business-oriented</a:t>
            </a:r>
          </a:p>
          <a:p>
            <a:pPr marL="742950" lvl="1" indent="-285750">
              <a:buFont typeface="Wingdings" panose="05000000000000000000" pitchFamily="2" charset="2"/>
              <a:buChar char="§"/>
            </a:pPr>
            <a:r>
              <a:rPr lang="de-DE" dirty="0" smtClean="0"/>
              <a:t>Understandable &amp; semantically rich</a:t>
            </a:r>
          </a:p>
          <a:p>
            <a:pPr marL="742950" lvl="1" indent="-285750">
              <a:buFont typeface="Wingdings" panose="05000000000000000000" pitchFamily="2" charset="2"/>
              <a:buChar char="§"/>
            </a:pPr>
            <a:r>
              <a:rPr lang="de-DE" dirty="0" smtClean="0"/>
              <a:t>Reusable &amp; stable</a:t>
            </a:r>
          </a:p>
          <a:p>
            <a:pPr marL="742950" lvl="1" indent="-285750">
              <a:buFont typeface="Wingdings" panose="05000000000000000000" pitchFamily="2" charset="2"/>
              <a:buChar char="§"/>
            </a:pPr>
            <a:r>
              <a:rPr lang="de-DE" dirty="0" smtClean="0"/>
              <a:t>Executed on SAP HANA</a:t>
            </a:r>
          </a:p>
          <a:p>
            <a:pPr marL="742950" lvl="1" indent="-285750">
              <a:buFont typeface="Wingdings" panose="05000000000000000000" pitchFamily="2" charset="2"/>
              <a:buChar char="§"/>
            </a:pPr>
            <a:r>
              <a:rPr lang="de-DE" dirty="0" smtClean="0"/>
              <a:t>Implemented as ABAP CDS views (core data services)</a:t>
            </a:r>
          </a:p>
          <a:p>
            <a:endParaRPr lang="de-DE" dirty="0" smtClean="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VDM Layering Architecture</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VDM View</a:t>
            </a:r>
            <a:endParaRPr lang="en-US" sz="3600" b="1" dirty="0">
              <a:latin typeface="Cooper Black" panose="0208090404030B020404" pitchFamily="18" charset="0"/>
            </a:endParaRP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i="1" dirty="0"/>
          </a:p>
          <a:p>
            <a:r>
              <a:rPr lang="en-US" dirty="0"/>
              <a:t>--Break--</a:t>
            </a:r>
          </a:p>
          <a:p>
            <a:endParaRPr lang="en-US" dirty="0"/>
          </a:p>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View</a:t>
            </a:r>
          </a:p>
          <a:p>
            <a:pPr marL="285750" lvl="0" indent="-285750">
              <a:buFont typeface="Arial" panose="020B0604020202020204" pitchFamily="34" charset="0"/>
              <a:buChar char="•"/>
            </a:pPr>
            <a:r>
              <a:rPr lang="en-US" i="1" dirty="0"/>
              <a:t>Describing CDS Angle</a:t>
            </a:r>
          </a:p>
          <a:p>
            <a:pPr marL="285750" lvl="0" indent="-285750">
              <a:buFont typeface="Arial" panose="020B0604020202020204" pitchFamily="34" charset="0"/>
              <a:buChar char="•"/>
            </a:pPr>
            <a:r>
              <a:rPr lang="en-US" i="1" dirty="0"/>
              <a:t>Create your own OData Service on top of CDS Views</a:t>
            </a:r>
            <a:endParaRPr lang="en-US" sz="1600"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Use which Annotation</a:t>
            </a:r>
            <a:endParaRPr lang="en-US" sz="3600" b="1" dirty="0">
              <a:latin typeface="Cooper Black" panose="0208090404030B020404" pitchFamily="18" charset="0"/>
            </a:endParaRPr>
          </a:p>
        </p:txBody>
      </p:sp>
      <p:sp>
        <p:nvSpPr>
          <p:cNvPr id="23" name="Freeform: Shape 11">
            <a:extLst>
              <a:ext uri="{FF2B5EF4-FFF2-40B4-BE49-F238E27FC236}">
                <a16:creationId xmlns="" xmlns:a16="http://schemas.microsoft.com/office/drawing/2014/main"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 xmlns:a16="http://schemas.microsoft.com/office/drawing/2014/main"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 xmlns:a16="http://schemas.microsoft.com/office/drawing/2014/main"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 xmlns:a16="http://schemas.microsoft.com/office/drawing/2014/main"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 xmlns:a16="http://schemas.microsoft.com/office/drawing/2014/main"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 xmlns:a16="http://schemas.microsoft.com/office/drawing/2014/main"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latin typeface="Segoe UI Light" panose="020B0502040204020203" pitchFamily="34" charset="0"/>
                <a:cs typeface="Segoe UI Light" panose="020B0502040204020203" pitchFamily="34" charset="0"/>
              </a:rPr>
              <a:t>CDS View</a:t>
            </a:r>
            <a:endParaRPr lang="en-IN" sz="2800" b="1" dirty="0">
              <a:solidFill>
                <a:schemeClr val="tx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 xmlns:a16="http://schemas.microsoft.com/office/drawing/2014/main"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0" name="Rectangle 29">
            <a:extLst>
              <a:ext uri="{FF2B5EF4-FFF2-40B4-BE49-F238E27FC236}">
                <a16:creationId xmlns="" xmlns:a16="http://schemas.microsoft.com/office/drawing/2014/main"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a:extLst>
              <a:ext uri="{FF2B5EF4-FFF2-40B4-BE49-F238E27FC236}">
                <a16:creationId xmlns="" xmlns:a16="http://schemas.microsoft.com/office/drawing/2014/main"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 xmlns:a16="http://schemas.microsoft.com/office/drawing/2014/main"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3" name="Rectangle 32">
            <a:extLst>
              <a:ext uri="{FF2B5EF4-FFF2-40B4-BE49-F238E27FC236}">
                <a16:creationId xmlns="" xmlns:a16="http://schemas.microsoft.com/office/drawing/2014/main"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4" name="Rectangle 33">
            <a:extLst>
              <a:ext uri="{FF2B5EF4-FFF2-40B4-BE49-F238E27FC236}">
                <a16:creationId xmlns="" xmlns:a16="http://schemas.microsoft.com/office/drawing/2014/main"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5" name="Rectangle 34">
            <a:extLst>
              <a:ext uri="{FF2B5EF4-FFF2-40B4-BE49-F238E27FC236}">
                <a16:creationId xmlns="" xmlns:a16="http://schemas.microsoft.com/office/drawing/2014/main"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smtClean="0">
                <a:solidFill>
                  <a:schemeClr val="bg1"/>
                </a:solidFill>
                <a:latin typeface="Segoe UI Light" panose="020B0502040204020203" pitchFamily="34" charset="0"/>
                <a:cs typeface="Segoe UI Light" panose="020B0502040204020203" pitchFamily="34" charset="0"/>
              </a:rPr>
              <a:t>S/4HANA Embedded Analytics</a:t>
            </a:r>
            <a:endParaRPr lang="en-US" sz="2000" b="1" dirty="0">
              <a:solidFill>
                <a:schemeClr val="bg1"/>
              </a:solidFill>
              <a:latin typeface="Segoe UI Light" panose="020B0502040204020203" pitchFamily="34" charset="0"/>
              <a:cs typeface="Segoe UI Light" panose="020B0502040204020203" pitchFamily="34" charset="0"/>
            </a:endParaRPr>
          </a:p>
          <a:p>
            <a:pPr algn="ctr"/>
            <a:r>
              <a:rPr lang="en-US" sz="2000" b="1" dirty="0">
                <a:solidFill>
                  <a:schemeClr val="bg1"/>
                </a:solidFill>
                <a:latin typeface="Segoe UI Light" panose="020B0502040204020203" pitchFamily="34" charset="0"/>
                <a:cs typeface="Segoe UI Light" panose="020B0502040204020203" pitchFamily="34" charset="0"/>
              </a:rPr>
              <a:t>SAP Analytics </a:t>
            </a:r>
            <a:r>
              <a:rPr lang="en-US" sz="2000" b="1" dirty="0" smtClean="0">
                <a:solidFill>
                  <a:schemeClr val="bg1"/>
                </a:solidFill>
                <a:latin typeface="Segoe UI Light" panose="020B0502040204020203" pitchFamily="34" charset="0"/>
                <a:cs typeface="Segoe UI Light" panose="020B0502040204020203" pitchFamily="34" charset="0"/>
              </a:rPr>
              <a:t>Cloud</a:t>
            </a:r>
            <a:endParaRPr lang="en-US" sz="2000" b="1" dirty="0">
              <a:solidFill>
                <a:schemeClr val="bg1"/>
              </a:solidFill>
              <a:latin typeface="Segoe UI Light" panose="020B0502040204020203" pitchFamily="34" charset="0"/>
              <a:cs typeface="Segoe UI Light" panose="020B0502040204020203" pitchFamily="34" charset="0"/>
            </a:endParaRPr>
          </a:p>
        </p:txBody>
      </p:sp>
      <p:sp>
        <p:nvSpPr>
          <p:cNvPr id="36" name="Rectangle 35">
            <a:extLst>
              <a:ext uri="{FF2B5EF4-FFF2-40B4-BE49-F238E27FC236}">
                <a16:creationId xmlns="" xmlns:a16="http://schemas.microsoft.com/office/drawing/2014/main"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7" name="Rectangle 36">
            <a:extLst>
              <a:ext uri="{FF2B5EF4-FFF2-40B4-BE49-F238E27FC236}">
                <a16:creationId xmlns="" xmlns:a16="http://schemas.microsoft.com/office/drawing/2014/main"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8" name="Rectangle 37">
            <a:extLst>
              <a:ext uri="{FF2B5EF4-FFF2-40B4-BE49-F238E27FC236}">
                <a16:creationId xmlns="" xmlns:a16="http://schemas.microsoft.com/office/drawing/2014/main"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9" name="TextBox 38">
            <a:extLst>
              <a:ext uri="{FF2B5EF4-FFF2-40B4-BE49-F238E27FC236}">
                <a16:creationId xmlns="" xmlns:a16="http://schemas.microsoft.com/office/drawing/2014/main"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 xmlns:a16="http://schemas.microsoft.com/office/drawing/2014/main"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 xmlns:a16="http://schemas.microsoft.com/office/drawing/2014/main"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 xmlns:a16="http://schemas.microsoft.com/office/drawing/2014/main"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 xmlns:a16="http://schemas.microsoft.com/office/drawing/2014/main"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Create ODATA on top of CDS</a:t>
            </a:r>
            <a:endParaRPr lang="en-US" sz="3600" b="1" dirty="0">
              <a:latin typeface="Cooper Black" panose="0208090404030B020404" pitchFamily="18" charset="0"/>
            </a:endParaRPr>
          </a:p>
        </p:txBody>
      </p:sp>
      <p:sp>
        <p:nvSpPr>
          <p:cNvPr id="43" name="TextBox 42">
            <a:extLst>
              <a:ext uri="{FF2B5EF4-FFF2-40B4-BE49-F238E27FC236}">
                <a16:creationId xmlns:a16="http://schemas.microsoft.com/office/drawing/2014/main" xmlns=""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smtClean="0">
                <a:hlinkClick r:id="rId3"/>
              </a:rPr>
              <a:t>https</a:t>
            </a:r>
            <a:r>
              <a:rPr lang="en-US" dirty="0">
                <a:hlinkClick r:id="rId3"/>
              </a:rPr>
              <a:t>://help.sap.com/doc/abapdocu_751_index_htm/7.51/en-US/index.htm?file=abencds_annotations.htm</a:t>
            </a:r>
            <a:endParaRPr lang="en-US" dirty="0"/>
          </a:p>
          <a:p>
            <a:r>
              <a:rPr lang="en-US" dirty="0">
                <a:hlinkClick r:id="rId4"/>
              </a:rPr>
              <a:t>https://</a:t>
            </a:r>
            <a:r>
              <a:rPr lang="en-US" dirty="0" smtClean="0">
                <a:hlinkClick r:id="rId4"/>
              </a:rPr>
              <a:t>help.sap.com/viewer/8308e6d301d54584a33cd04a9861bc52/2020.000/en-US/8573b810511948c8a99c0672abc159aa.html</a:t>
            </a:r>
            <a:endParaRPr lang="en-US" dirty="0"/>
          </a:p>
        </p:txBody>
      </p:sp>
      <p:sp>
        <p:nvSpPr>
          <p:cNvPr id="10" name="Oval 9">
            <a:extLst>
              <a:ext uri="{FF2B5EF4-FFF2-40B4-BE49-F238E27FC236}">
                <a16:creationId xmlns="" xmlns:a16="http://schemas.microsoft.com/office/drawing/2014/main"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 xmlns:a16="http://schemas.microsoft.com/office/drawing/2014/main"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 xmlns:a16="http://schemas.microsoft.com/office/drawing/2014/main"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smtClean="0">
                <a:latin typeface="Arial" pitchFamily="34" charset="0"/>
                <a:cs typeface="Arial" pitchFamily="34" charset="0"/>
              </a:rPr>
              <a:t>Steps for</a:t>
            </a:r>
          </a:p>
          <a:p>
            <a:pPr algn="ctr"/>
            <a:r>
              <a:rPr lang="en-IN" b="1" dirty="0" smtClean="0">
                <a:latin typeface="Arial" pitchFamily="34" charset="0"/>
                <a:cs typeface="Arial" pitchFamily="34" charset="0"/>
              </a:rPr>
              <a:t> create</a:t>
            </a:r>
          </a:p>
          <a:p>
            <a:pPr algn="ctr"/>
            <a:r>
              <a:rPr lang="en-IN" sz="1800" b="1" dirty="0" smtClean="0">
                <a:latin typeface="Arial" pitchFamily="34" charset="0"/>
                <a:cs typeface="Arial" pitchFamily="34" charset="0"/>
              </a:rPr>
              <a:t>ODATA</a:t>
            </a:r>
            <a:endParaRPr lang="en-IN" sz="1800" b="1" dirty="0">
              <a:latin typeface="Arial" pitchFamily="34" charset="0"/>
              <a:cs typeface="Arial" pitchFamily="34" charset="0"/>
            </a:endParaRP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9</a:t>
            </a:r>
            <a:endParaRPr lang="en-US" sz="3600" b="1" dirty="0">
              <a:latin typeface="Cooper Black" panose="0208090404030B020404" pitchFamily="18" charset="0"/>
            </a:endParaRP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16158"/>
            <a:ext cx="11545200" cy="2134800"/>
          </a:xfrm>
          <a:prstGeom prst="rect">
            <a:avLst/>
          </a:prstGeom>
        </p:spPr>
      </p:pic>
      <p:sp>
        <p:nvSpPr>
          <p:cNvPr id="6" name="Rectangle 5"/>
          <p:cNvSpPr/>
          <p:nvPr/>
        </p:nvSpPr>
        <p:spPr>
          <a:xfrm>
            <a:off x="425142" y="4022829"/>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xmlns=""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289574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307812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5894</TotalTime>
  <Words>2149</Words>
  <Application>Microsoft Office PowerPoint</Application>
  <PresentationFormat>Widescreen</PresentationFormat>
  <Paragraphs>312</Paragraphs>
  <Slides>27</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Arial Unicode MS</vt:lpstr>
      <vt:lpstr>Arial</vt:lpstr>
      <vt:lpstr>Arial</vt:lpstr>
      <vt:lpstr>Avenir Black</vt:lpstr>
      <vt:lpstr>Avenir Book</vt:lpstr>
      <vt:lpstr>Avenir Light</vt:lpstr>
      <vt:lpstr>Calibri</vt:lpstr>
      <vt:lpstr>Calibri Light</vt:lpstr>
      <vt:lpstr>Candara</vt:lpstr>
      <vt:lpstr>Cooper Black</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538</cp:revision>
  <dcterms:created xsi:type="dcterms:W3CDTF">2016-07-10T03:33:26Z</dcterms:created>
  <dcterms:modified xsi:type="dcterms:W3CDTF">2021-05-03T07:10:21Z</dcterms:modified>
</cp:coreProperties>
</file>